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sldIdLst>
    <p:sldId id="257" r:id="rId2"/>
    <p:sldId id="258" r:id="rId3"/>
    <p:sldId id="259" r:id="rId4"/>
    <p:sldId id="306" r:id="rId5"/>
    <p:sldId id="260" r:id="rId6"/>
    <p:sldId id="261" r:id="rId7"/>
    <p:sldId id="307" r:id="rId8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879" y="182879"/>
            <a:ext cx="8778240" cy="649224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2485" y="882376"/>
            <a:ext cx="747522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6000" b="1" cap="all" baseline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2148" y="3869635"/>
            <a:ext cx="6575895" cy="1388165"/>
          </a:xfrm>
        </p:spPr>
        <p:txBody>
          <a:bodyPr>
            <a:normAutofit/>
          </a:bodyPr>
          <a:lstStyle>
            <a:lvl1pPr marL="0" indent="0" algn="ctr">
              <a:spcBef>
                <a:spcPts val="1000"/>
              </a:spcBef>
              <a:buNone/>
              <a:defRPr sz="1800">
                <a:solidFill>
                  <a:srgbClr val="FFFFFF"/>
                </a:solidFill>
              </a:defRPr>
            </a:lvl1pPr>
            <a:lvl2pPr marL="342900" indent="0" algn="ctr">
              <a:buNone/>
              <a:defRPr sz="18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02.09.2021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1483995" y="3733800"/>
            <a:ext cx="61722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72624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000"/>
              </a:spcBef>
              <a:defRPr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81482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818" y="1173575"/>
            <a:ext cx="747522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6000" b="0" cap="all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2446" y="4154520"/>
            <a:ext cx="6576822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1485900" y="4020408"/>
            <a:ext cx="61722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2888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7250" y="2057399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709" y="2057400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02.09.2021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80350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0" y="2001511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7250" y="2721483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1880" y="1999032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1880" y="2719322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02.09.2021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15750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02.09.2021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17758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02.09.2021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33538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8346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9314" y="1097280"/>
            <a:ext cx="4149638" cy="466344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834640" cy="292608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02.09.2021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55587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8346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19107" y="1069847"/>
            <a:ext cx="4257703" cy="4645153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1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83464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02.09.2021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07274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53880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762000"/>
            <a:ext cx="1743075" cy="54102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7250" y="762000"/>
            <a:ext cx="5572125" cy="54102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128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880" y="182880"/>
            <a:ext cx="8778240" cy="649224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7250" y="609600"/>
            <a:ext cx="740664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1" y="2057400"/>
            <a:ext cx="7404653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7247" y="6223829"/>
            <a:ext cx="17468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02.09.2021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61861" y="6223829"/>
            <a:ext cx="35383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7148" y="6223829"/>
            <a:ext cx="1279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5652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1450" indent="-137160" algn="l" defTabSz="6858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34290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54864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75438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92012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1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3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15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17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sz="4000" i="1" dirty="0"/>
              <a:t>Планирование хозяйственной деятельности и производственной программы предприятия </a:t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714356"/>
            <a:ext cx="8043890" cy="5411807"/>
          </a:xfrm>
        </p:spPr>
        <p:txBody>
          <a:bodyPr/>
          <a:lstStyle/>
          <a:p>
            <a:r>
              <a:rPr lang="ru-RU" dirty="0"/>
              <a:t>1. Сущность планирования. Классификация, виды планирования</a:t>
            </a:r>
          </a:p>
          <a:p>
            <a:r>
              <a:rPr lang="ru-RU" dirty="0"/>
              <a:t>2. Принципы и методы планирования.</a:t>
            </a:r>
          </a:p>
          <a:p>
            <a:r>
              <a:rPr lang="ru-RU" dirty="0"/>
              <a:t>3. Содержание, показатели производственной программы.</a:t>
            </a:r>
          </a:p>
          <a:p>
            <a:r>
              <a:rPr lang="ru-RU" dirty="0"/>
              <a:t>4. Производственная мощность: понятие, виды, методы определения.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 </a:t>
            </a:r>
            <a:r>
              <a:rPr lang="ru-RU" sz="3600" b="1" dirty="0"/>
              <a:t>1. </a:t>
            </a:r>
            <a:r>
              <a:rPr lang="ru-RU" sz="3600" dirty="0"/>
              <a:t> </a:t>
            </a:r>
            <a:r>
              <a:rPr lang="ru-RU" sz="3600" b="1" dirty="0"/>
              <a:t>Сущность планирования. Классификация и виды планирования 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Планирование</a:t>
            </a:r>
            <a:r>
              <a:rPr lang="ru-RU" dirty="0"/>
              <a:t> - одна из важнейших функций управления. </a:t>
            </a:r>
            <a:endParaRPr lang="en-US" dirty="0"/>
          </a:p>
          <a:p>
            <a:endParaRPr lang="ru-RU" dirty="0"/>
          </a:p>
          <a:p>
            <a:r>
              <a:rPr lang="ru-RU" dirty="0"/>
              <a:t>В условиях рыночной экономики роль планирования  возрастает.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u="sng" dirty="0"/>
              <a:t>Планирование</a:t>
            </a:r>
            <a:r>
              <a:rPr lang="ru-RU" dirty="0"/>
              <a:t> – это управленческая деятельность, которая предусматривает выработку целей и задач управления предприятием, а также определение путей реализации планов для достижения поставленных целей.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2800" b="1" dirty="0"/>
              <a:t>Сущность планирования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285860"/>
            <a:ext cx="8229600" cy="4525963"/>
          </a:xfrm>
        </p:spPr>
        <p:txBody>
          <a:bodyPr>
            <a:normAutofit/>
          </a:bodyPr>
          <a:lstStyle/>
          <a:p>
            <a:r>
              <a:rPr lang="ru-RU" b="1" i="1" u="sng" dirty="0"/>
              <a:t>В широком смысле</a:t>
            </a:r>
          </a:p>
          <a:p>
            <a:r>
              <a:rPr lang="ru-RU" b="1" dirty="0"/>
              <a:t>Планирование</a:t>
            </a:r>
            <a:r>
              <a:rPr lang="ru-RU" dirty="0"/>
              <a:t> - принятие комплекса решений, относящихся к будущим событиям, определение целей, задач, стратегии предприятия. </a:t>
            </a:r>
          </a:p>
          <a:p>
            <a:r>
              <a:rPr lang="ru-RU" b="1" i="1" u="sng" dirty="0"/>
              <a:t>В узком смысле</a:t>
            </a:r>
          </a:p>
          <a:p>
            <a:r>
              <a:rPr lang="ru-RU" b="1" dirty="0"/>
              <a:t>Планирование </a:t>
            </a:r>
            <a:r>
              <a:rPr lang="ru-RU" dirty="0"/>
              <a:t>- это составление специальных документов (планов), определяющих конкретные действия предприятия по осуществлению принятых решений.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100" b="1" dirty="0"/>
              <a:t>Цели и задачи планирования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55576" y="1628800"/>
            <a:ext cx="8229600" cy="6000792"/>
          </a:xfrm>
        </p:spPr>
        <p:txBody>
          <a:bodyPr>
            <a:normAutofit/>
          </a:bodyPr>
          <a:lstStyle/>
          <a:p>
            <a:r>
              <a:rPr lang="ru-RU" sz="3800" b="1" dirty="0"/>
              <a:t>Цель планирования </a:t>
            </a:r>
            <a:r>
              <a:rPr lang="ru-RU" sz="3800" dirty="0"/>
              <a:t>– обеспечение конкурентного преимущества предприятия</a:t>
            </a:r>
            <a:r>
              <a:rPr lang="ru-RU" sz="4000" i="1" dirty="0"/>
              <a:t> и извлечение собственной выгоды в рыночной экономике. </a:t>
            </a:r>
            <a:endParaRPr lang="ru-RU" sz="3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428604"/>
            <a:ext cx="8158162" cy="5883285"/>
          </a:xfrm>
        </p:spPr>
        <p:txBody>
          <a:bodyPr>
            <a:normAutofit/>
          </a:bodyPr>
          <a:lstStyle/>
          <a:p>
            <a:r>
              <a:rPr lang="ru-RU" b="1" dirty="0"/>
              <a:t>Задачи планирования</a:t>
            </a:r>
            <a:r>
              <a:rPr lang="ru-RU" dirty="0"/>
              <a:t>: </a:t>
            </a:r>
          </a:p>
          <a:p>
            <a:pPr>
              <a:buNone/>
            </a:pPr>
            <a:r>
              <a:rPr lang="ru-RU" dirty="0"/>
              <a:t>-   предвидение вероятных рыночных тенденции</a:t>
            </a:r>
          </a:p>
          <a:p>
            <a:pPr>
              <a:buFontTx/>
              <a:buChar char="-"/>
            </a:pPr>
            <a:r>
              <a:rPr lang="ru-RU" dirty="0"/>
              <a:t>формирование программы, ориентированной на  запросы потребителей;</a:t>
            </a:r>
          </a:p>
          <a:p>
            <a:pPr>
              <a:buFontTx/>
              <a:buChar char="-"/>
            </a:pPr>
            <a:r>
              <a:rPr lang="ru-RU" dirty="0"/>
              <a:t>обеспечение выпуска продукции высокого качества;</a:t>
            </a:r>
          </a:p>
          <a:p>
            <a:pPr>
              <a:buFontTx/>
              <a:buChar char="-"/>
            </a:pPr>
            <a:r>
              <a:rPr lang="ru-RU" dirty="0"/>
              <a:t>непрерывное     повышение     эффективности     производства;</a:t>
            </a:r>
          </a:p>
          <a:p>
            <a:pPr>
              <a:buFontTx/>
              <a:buChar char="-"/>
            </a:pPr>
            <a:r>
              <a:rPr lang="ru-RU" dirty="0"/>
              <a:t>выявление и мобилизация внутренних ресурсов производства;</a:t>
            </a:r>
          </a:p>
          <a:p>
            <a:pPr>
              <a:buFontTx/>
              <a:buChar char="-"/>
            </a:pPr>
            <a:r>
              <a:rPr lang="ru-RU" dirty="0"/>
              <a:t>применение наиболее экономичных технологий и оборудования;</a:t>
            </a:r>
          </a:p>
          <a:p>
            <a:pPr>
              <a:buFontTx/>
              <a:buChar char="-"/>
            </a:pPr>
            <a:r>
              <a:rPr lang="ru-RU" dirty="0"/>
              <a:t> согласование действии с поставщиками, потребителями, посредниками предприятия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Базис">
  <a:themeElements>
    <a:clrScheme name="Базис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Базис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ис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D9D01AC2-EE7D-4E49-99EE-8E62E4E7E8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Базис</Template>
  <TotalTime>700</TotalTime>
  <Words>210</Words>
  <Application>Microsoft Office PowerPoint</Application>
  <PresentationFormat>Экран (4:3)</PresentationFormat>
  <Paragraphs>25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9" baseType="lpstr">
      <vt:lpstr>Corbel</vt:lpstr>
      <vt:lpstr>Базис</vt:lpstr>
      <vt:lpstr>Планирование хозяйственной деятельности и производственной программы предприятия  </vt:lpstr>
      <vt:lpstr>Презентация PowerPoint</vt:lpstr>
      <vt:lpstr> 1.  Сущность планирования. Классификация и виды планирования  </vt:lpstr>
      <vt:lpstr>Презентация PowerPoint</vt:lpstr>
      <vt:lpstr>Сущность планирования</vt:lpstr>
      <vt:lpstr>Цели и задачи планирования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67</cp:revision>
  <dcterms:modified xsi:type="dcterms:W3CDTF">2021-09-02T14:42:07Z</dcterms:modified>
</cp:coreProperties>
</file>